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425" r:id="rId2"/>
    <p:sldId id="432" r:id="rId3"/>
    <p:sldId id="433" r:id="rId4"/>
    <p:sldId id="434" r:id="rId5"/>
    <p:sldId id="435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63"/>
    <p:restoredTop sz="90190"/>
  </p:normalViewPr>
  <p:slideViewPr>
    <p:cSldViewPr snapToGrid="0">
      <p:cViewPr varScale="1">
        <p:scale>
          <a:sx n="106" d="100"/>
          <a:sy n="106" d="100"/>
        </p:scale>
        <p:origin x="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821D7-6D78-BB4E-883E-1BDF0940029D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866D7-30F5-F04C-B573-95833C82C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99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A7BBF-2726-1544-9FF4-B761C17CE0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02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A7BBF-2726-1544-9FF4-B761C17CE0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40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A7BBF-2726-1544-9FF4-B761C17CE0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43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A7BBF-2726-1544-9FF4-B761C17CE0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51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A7BBF-2726-1544-9FF4-B761C17CE0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87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2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80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6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7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94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7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57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48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77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3B5D9-D36A-BA44-BC38-F6B0A188928F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9A8EC-CDA1-7443-AD93-C19B72B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01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625" y="45163"/>
            <a:ext cx="2057400" cy="365125"/>
          </a:xfrm>
        </p:spPr>
        <p:txBody>
          <a:bodyPr/>
          <a:lstStyle/>
          <a:p>
            <a:fld id="{F42716BF-4D83-4098-B768-14BECC83FDC4}" type="slidenum">
              <a:rPr lang="en-US" sz="1800" b="1" smtClean="0">
                <a:solidFill>
                  <a:schemeClr val="tx2"/>
                </a:solidFill>
              </a:rPr>
              <a:pPr/>
              <a:t>1</a:t>
            </a:fld>
            <a:endParaRPr lang="en-US" sz="1800" b="1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984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797678"/>
            <a:ext cx="9144000" cy="0"/>
          </a:xfrm>
          <a:prstGeom prst="line">
            <a:avLst/>
          </a:prstGeom>
          <a:ln w="127000">
            <a:solidFill>
              <a:srgbClr val="0070C0">
                <a:alpha val="9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AEC9F7E-64D2-B243-A647-3AA46601B5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9268" y="6270235"/>
            <a:ext cx="2963153" cy="3975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2D752-BEFB-3D48-9DD7-801FBF1987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9998" y="5943604"/>
            <a:ext cx="681277" cy="784611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7F096F-C7C4-9267-D5A3-09B6C17EAD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6" y="6200774"/>
            <a:ext cx="2963153" cy="527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A9B9DA-35E2-EEB3-D2F0-D724ADCE51B9}"/>
              </a:ext>
            </a:extLst>
          </p:cNvPr>
          <p:cNvSpPr txBox="1"/>
          <p:nvPr/>
        </p:nvSpPr>
        <p:spPr>
          <a:xfrm>
            <a:off x="3679268" y="5835970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June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024D24-8C47-A3D8-2F9A-4BE05F6E01F3}"/>
              </a:ext>
            </a:extLst>
          </p:cNvPr>
          <p:cNvSpPr txBox="1"/>
          <p:nvPr/>
        </p:nvSpPr>
        <p:spPr>
          <a:xfrm>
            <a:off x="3647304" y="5435860"/>
            <a:ext cx="1631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/>
              <a:t>Sharath Paligi</a:t>
            </a:r>
            <a:endParaRPr lang="en-DE" sz="2000" dirty="0"/>
          </a:p>
        </p:txBody>
      </p:sp>
      <p:pic>
        <p:nvPicPr>
          <p:cNvPr id="16" name="Picture 15" descr="A metal walkway with metal bars&#10;&#10;Description automatically generated with medium confidence">
            <a:extLst>
              <a:ext uri="{FF2B5EF4-FFF2-40B4-BE49-F238E27FC236}">
                <a16:creationId xmlns:a16="http://schemas.microsoft.com/office/drawing/2014/main" id="{1C1C6289-C60B-C6C4-27EB-F72CE2C0E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5505" y="434266"/>
            <a:ext cx="6472989" cy="485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2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625" y="45163"/>
            <a:ext cx="2057400" cy="365125"/>
          </a:xfrm>
        </p:spPr>
        <p:txBody>
          <a:bodyPr/>
          <a:lstStyle/>
          <a:p>
            <a:fld id="{F42716BF-4D83-4098-B768-14BECC83FDC4}" type="slidenum">
              <a:rPr lang="en-US" sz="1800" b="1" smtClean="0">
                <a:solidFill>
                  <a:schemeClr val="tx2"/>
                </a:solidFill>
              </a:rPr>
              <a:pPr/>
              <a:t>2</a:t>
            </a:fld>
            <a:endParaRPr lang="en-US" sz="1800" b="1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984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797678"/>
            <a:ext cx="9144000" cy="0"/>
          </a:xfrm>
          <a:prstGeom prst="line">
            <a:avLst/>
          </a:prstGeom>
          <a:ln w="127000">
            <a:solidFill>
              <a:srgbClr val="0070C0">
                <a:alpha val="9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AEC9F7E-64D2-B243-A647-3AA46601B5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9268" y="6270235"/>
            <a:ext cx="2963153" cy="3975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2D752-BEFB-3D48-9DD7-801FBF1987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9998" y="5943604"/>
            <a:ext cx="681277" cy="784611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7F096F-C7C4-9267-D5A3-09B6C17EAD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6" y="6200774"/>
            <a:ext cx="2963153" cy="52744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1C3BF7-A048-6560-35D0-5F91B4C59C82}"/>
              </a:ext>
            </a:extLst>
          </p:cNvPr>
          <p:cNvCxnSpPr/>
          <p:nvPr/>
        </p:nvCxnSpPr>
        <p:spPr>
          <a:xfrm flipV="1">
            <a:off x="324085" y="704236"/>
            <a:ext cx="8515350" cy="378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 descr=" 20">
            <a:extLst>
              <a:ext uri="{FF2B5EF4-FFF2-40B4-BE49-F238E27FC236}">
                <a16:creationId xmlns:a16="http://schemas.microsoft.com/office/drawing/2014/main" id="{EE70A45D-E554-2F7D-3D24-37BF492E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5" y="70521"/>
            <a:ext cx="6319302" cy="63749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Times New Roman" charset="0"/>
                <a:cs typeface="Times New Roman" charset="0"/>
              </a:rPr>
              <a:t>Schedule of the course</a:t>
            </a:r>
            <a:endParaRPr lang="en-US" sz="3200" b="1" dirty="0">
              <a:latin typeface="+mn-lt"/>
              <a:ea typeface="Times New Roman" charset="0"/>
              <a:cs typeface="Times New Roman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069896-E49E-E8FF-768A-5E3428AC4E5B}"/>
              </a:ext>
            </a:extLst>
          </p:cNvPr>
          <p:cNvSpPr txBox="1"/>
          <p:nvPr/>
        </p:nvSpPr>
        <p:spPr>
          <a:xfrm>
            <a:off x="25053" y="4699703"/>
            <a:ext cx="929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Any conflicts with data and 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(O</a:t>
            </a:r>
            <a:r>
              <a:rPr lang="en-GB" dirty="0"/>
              <a:t>p</a:t>
            </a:r>
            <a:r>
              <a:rPr lang="en-DE" dirty="0"/>
              <a:t>tional) 3rd July: Feedback on presentation preparation or tutoring related to data analysis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0DA058-B3E2-076C-ACC2-3090CB767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36" y="837882"/>
            <a:ext cx="8897490" cy="33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7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625" y="45163"/>
            <a:ext cx="2057400" cy="365125"/>
          </a:xfrm>
        </p:spPr>
        <p:txBody>
          <a:bodyPr/>
          <a:lstStyle/>
          <a:p>
            <a:fld id="{F42716BF-4D83-4098-B768-14BECC83FDC4}" type="slidenum">
              <a:rPr lang="en-US" sz="1800" b="1" smtClean="0">
                <a:solidFill>
                  <a:schemeClr val="tx2"/>
                </a:solidFill>
              </a:rPr>
              <a:pPr/>
              <a:t>3</a:t>
            </a:fld>
            <a:endParaRPr lang="en-US" sz="1800" b="1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984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797678"/>
            <a:ext cx="9144000" cy="0"/>
          </a:xfrm>
          <a:prstGeom prst="line">
            <a:avLst/>
          </a:prstGeom>
          <a:ln w="127000">
            <a:solidFill>
              <a:srgbClr val="0070C0">
                <a:alpha val="9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AEC9F7E-64D2-B243-A647-3AA46601B5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9268" y="6270235"/>
            <a:ext cx="2963153" cy="3975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2D752-BEFB-3D48-9DD7-801FBF1987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9998" y="5943604"/>
            <a:ext cx="681277" cy="784611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7F096F-C7C4-9267-D5A3-09B6C17EAD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6" y="6200774"/>
            <a:ext cx="2963153" cy="52744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1C3BF7-A048-6560-35D0-5F91B4C59C82}"/>
              </a:ext>
            </a:extLst>
          </p:cNvPr>
          <p:cNvCxnSpPr/>
          <p:nvPr/>
        </p:nvCxnSpPr>
        <p:spPr>
          <a:xfrm flipV="1">
            <a:off x="324085" y="704236"/>
            <a:ext cx="8515350" cy="378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 descr=" 20">
            <a:extLst>
              <a:ext uri="{FF2B5EF4-FFF2-40B4-BE49-F238E27FC236}">
                <a16:creationId xmlns:a16="http://schemas.microsoft.com/office/drawing/2014/main" id="{EE70A45D-E554-2F7D-3D24-37BF492E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5" y="70521"/>
            <a:ext cx="6319302" cy="63749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Times New Roman" charset="0"/>
                <a:cs typeface="Times New Roman" charset="0"/>
              </a:rPr>
              <a:t>Course evaluation</a:t>
            </a:r>
            <a:endParaRPr lang="en-US" sz="3200" b="1" dirty="0">
              <a:latin typeface="+mn-lt"/>
              <a:ea typeface="Times New Roman" charset="0"/>
              <a:cs typeface="Times New Roman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2CBEB6-A74C-5C8A-B771-C0E15D72A308}"/>
              </a:ext>
            </a:extLst>
          </p:cNvPr>
          <p:cNvSpPr txBox="1"/>
          <p:nvPr/>
        </p:nvSpPr>
        <p:spPr>
          <a:xfrm>
            <a:off x="505326" y="1010653"/>
            <a:ext cx="78927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Presentation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sz="2000" dirty="0"/>
              <a:t>Pick your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sz="2000" dirty="0"/>
              <a:t>Pick your topic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sz="2000" dirty="0"/>
              <a:t>Total – 12 minutes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sz="2000" dirty="0"/>
              <a:t>10 minute presentation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L</a:t>
            </a:r>
            <a:r>
              <a:rPr lang="en-DE" sz="2000" dirty="0"/>
              <a:t>iterature: 5 – 6 minutes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sz="2000" dirty="0"/>
              <a:t>General ecology and drought tolerance of chosen species (1-2 min)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sz="2000" dirty="0"/>
              <a:t>Results: 2- 5 minutes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sz="2000" dirty="0"/>
              <a:t>Discussion: 2 minutes</a:t>
            </a:r>
          </a:p>
          <a:p>
            <a:r>
              <a:rPr lang="en-DE" sz="2000" dirty="0"/>
              <a:t>Report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sz="2000" dirty="0"/>
              <a:t>Background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sz="2000" dirty="0"/>
              <a:t>Study questions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sz="2000" dirty="0"/>
              <a:t>Hypothesis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3446875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625" y="45163"/>
            <a:ext cx="2057400" cy="365125"/>
          </a:xfrm>
        </p:spPr>
        <p:txBody>
          <a:bodyPr/>
          <a:lstStyle/>
          <a:p>
            <a:fld id="{F42716BF-4D83-4098-B768-14BECC83FDC4}" type="slidenum">
              <a:rPr lang="en-US" sz="1800" b="1" smtClean="0">
                <a:solidFill>
                  <a:schemeClr val="tx2"/>
                </a:solidFill>
              </a:rPr>
              <a:pPr/>
              <a:t>4</a:t>
            </a:fld>
            <a:endParaRPr lang="en-US" sz="1800" b="1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984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797678"/>
            <a:ext cx="9144000" cy="0"/>
          </a:xfrm>
          <a:prstGeom prst="line">
            <a:avLst/>
          </a:prstGeom>
          <a:ln w="127000">
            <a:solidFill>
              <a:srgbClr val="0070C0">
                <a:alpha val="9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1C3BF7-A048-6560-35D0-5F91B4C59C82}"/>
              </a:ext>
            </a:extLst>
          </p:cNvPr>
          <p:cNvCxnSpPr/>
          <p:nvPr/>
        </p:nvCxnSpPr>
        <p:spPr>
          <a:xfrm flipV="1">
            <a:off x="324085" y="704236"/>
            <a:ext cx="8515350" cy="378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 descr=" 20">
            <a:extLst>
              <a:ext uri="{FF2B5EF4-FFF2-40B4-BE49-F238E27FC236}">
                <a16:creationId xmlns:a16="http://schemas.microsoft.com/office/drawing/2014/main" id="{EE70A45D-E554-2F7D-3D24-37BF492E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5" y="70521"/>
            <a:ext cx="6319302" cy="63749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Times New Roman" charset="0"/>
                <a:cs typeface="Times New Roman" charset="0"/>
              </a:rPr>
              <a:t>Species of interest</a:t>
            </a:r>
            <a:endParaRPr lang="en-US" sz="3200" b="1" dirty="0">
              <a:latin typeface="+mn-lt"/>
              <a:ea typeface="Times New Roman" charset="0"/>
              <a:cs typeface="Times New Roman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E5CEA-8956-5A68-ECAA-FDCAD6C737EA}"/>
              </a:ext>
            </a:extLst>
          </p:cNvPr>
          <p:cNvSpPr txBox="1"/>
          <p:nvPr/>
        </p:nvSpPr>
        <p:spPr>
          <a:xfrm>
            <a:off x="752211" y="817956"/>
            <a:ext cx="2963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Tilia cordata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Acer platanoides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E168B22-FD14-69A8-8065-7E7D35A33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55" y="2115543"/>
            <a:ext cx="6257570" cy="458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E8E512-73DD-107A-CA4E-0BBA52FAE99E}"/>
              </a:ext>
            </a:extLst>
          </p:cNvPr>
          <p:cNvSpPr txBox="1"/>
          <p:nvPr/>
        </p:nvSpPr>
        <p:spPr>
          <a:xfrm>
            <a:off x="4124437" y="766487"/>
            <a:ext cx="4608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Robinia pseudoacacia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Fraxinus excelsior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4F5462-E7C0-D990-4902-19B2C812322E}"/>
              </a:ext>
            </a:extLst>
          </p:cNvPr>
          <p:cNvSpPr txBox="1"/>
          <p:nvPr/>
        </p:nvSpPr>
        <p:spPr>
          <a:xfrm>
            <a:off x="1179094" y="1650788"/>
            <a:ext cx="2120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b="1" dirty="0"/>
              <a:t>Diffuse porous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7F8AED-963C-5A89-02FC-4599096990A8}"/>
              </a:ext>
            </a:extLst>
          </p:cNvPr>
          <p:cNvSpPr txBox="1"/>
          <p:nvPr/>
        </p:nvSpPr>
        <p:spPr>
          <a:xfrm>
            <a:off x="4726351" y="1650788"/>
            <a:ext cx="1702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b="1" dirty="0"/>
              <a:t>Ring porous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190E85-8E8A-B70B-6329-1A9CC25540CE}"/>
              </a:ext>
            </a:extLst>
          </p:cNvPr>
          <p:cNvSpPr txBox="1"/>
          <p:nvPr/>
        </p:nvSpPr>
        <p:spPr>
          <a:xfrm>
            <a:off x="7099625" y="6361784"/>
            <a:ext cx="199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Schwarz et al. 2020</a:t>
            </a:r>
          </a:p>
        </p:txBody>
      </p:sp>
    </p:spTree>
    <p:extLst>
      <p:ext uri="{BB962C8B-B14F-4D97-AF65-F5344CB8AC3E}">
        <p14:creationId xmlns:p14="http://schemas.microsoft.com/office/powerpoint/2010/main" val="2420940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625" y="45163"/>
            <a:ext cx="2057400" cy="365125"/>
          </a:xfrm>
        </p:spPr>
        <p:txBody>
          <a:bodyPr/>
          <a:lstStyle/>
          <a:p>
            <a:fld id="{F42716BF-4D83-4098-B768-14BECC83FDC4}" type="slidenum">
              <a:rPr lang="en-US" sz="1800" b="1" smtClean="0">
                <a:solidFill>
                  <a:schemeClr val="tx2"/>
                </a:solidFill>
              </a:rPr>
              <a:pPr/>
              <a:t>5</a:t>
            </a:fld>
            <a:endParaRPr lang="en-US" sz="1800" b="1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984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797678"/>
            <a:ext cx="9144000" cy="0"/>
          </a:xfrm>
          <a:prstGeom prst="line">
            <a:avLst/>
          </a:prstGeom>
          <a:ln w="127000">
            <a:solidFill>
              <a:srgbClr val="0070C0">
                <a:alpha val="9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1C3BF7-A048-6560-35D0-5F91B4C59C82}"/>
              </a:ext>
            </a:extLst>
          </p:cNvPr>
          <p:cNvCxnSpPr/>
          <p:nvPr/>
        </p:nvCxnSpPr>
        <p:spPr>
          <a:xfrm flipV="1">
            <a:off x="324085" y="704236"/>
            <a:ext cx="8515350" cy="378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 descr=" 20">
            <a:extLst>
              <a:ext uri="{FF2B5EF4-FFF2-40B4-BE49-F238E27FC236}">
                <a16:creationId xmlns:a16="http://schemas.microsoft.com/office/drawing/2014/main" id="{EE70A45D-E554-2F7D-3D24-37BF492E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5" y="70521"/>
            <a:ext cx="6319302" cy="63749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Times New Roman" charset="0"/>
                <a:cs typeface="Times New Roman" charset="0"/>
              </a:rPr>
              <a:t>Water status regulation</a:t>
            </a:r>
            <a:endParaRPr lang="en-US" sz="3200" b="1" dirty="0">
              <a:latin typeface="+mn-lt"/>
              <a:ea typeface="Times New Roman" charset="0"/>
              <a:cs typeface="Times New Roman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E5CEA-8956-5A68-ECAA-FDCAD6C737EA}"/>
              </a:ext>
            </a:extLst>
          </p:cNvPr>
          <p:cNvSpPr txBox="1"/>
          <p:nvPr/>
        </p:nvSpPr>
        <p:spPr>
          <a:xfrm>
            <a:off x="464701" y="1251049"/>
            <a:ext cx="2963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Tilia cordata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Acer platanoides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8E512-73DD-107A-CA4E-0BBA52FAE99E}"/>
              </a:ext>
            </a:extLst>
          </p:cNvPr>
          <p:cNvSpPr txBox="1"/>
          <p:nvPr/>
        </p:nvSpPr>
        <p:spPr>
          <a:xfrm>
            <a:off x="430742" y="2713442"/>
            <a:ext cx="4608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Robinia pseudoacacia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Fraxinus excelsior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4F5462-E7C0-D990-4902-19B2C812322E}"/>
              </a:ext>
            </a:extLst>
          </p:cNvPr>
          <p:cNvSpPr txBox="1"/>
          <p:nvPr/>
        </p:nvSpPr>
        <p:spPr>
          <a:xfrm>
            <a:off x="76446" y="822464"/>
            <a:ext cx="1334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b="1" dirty="0"/>
              <a:t>Isohydric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7F8AED-963C-5A89-02FC-4599096990A8}"/>
              </a:ext>
            </a:extLst>
          </p:cNvPr>
          <p:cNvSpPr txBox="1"/>
          <p:nvPr/>
        </p:nvSpPr>
        <p:spPr>
          <a:xfrm>
            <a:off x="32967" y="2257653"/>
            <a:ext cx="1679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b="1" dirty="0"/>
              <a:t>Anisohydric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C124925-1E08-61A3-2FE0-611C90BA6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087" y="700439"/>
            <a:ext cx="5623467" cy="60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4381DB-8029-34E5-DF70-037B0DF6092F}"/>
              </a:ext>
            </a:extLst>
          </p:cNvPr>
          <p:cNvSpPr txBox="1"/>
          <p:nvPr/>
        </p:nvSpPr>
        <p:spPr>
          <a:xfrm>
            <a:off x="241510" y="6387391"/>
            <a:ext cx="217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Hartmann et al. 2020</a:t>
            </a:r>
          </a:p>
        </p:txBody>
      </p:sp>
    </p:spTree>
    <p:extLst>
      <p:ext uri="{BB962C8B-B14F-4D97-AF65-F5344CB8AC3E}">
        <p14:creationId xmlns:p14="http://schemas.microsoft.com/office/powerpoint/2010/main" val="967861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10415</TotalTime>
  <Words>131</Words>
  <Application>Microsoft Macintosh PowerPoint</Application>
  <PresentationFormat>On-screen Show (4:3)</PresentationFormat>
  <Paragraphs>46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Schedule of the course</vt:lpstr>
      <vt:lpstr>Course evaluation</vt:lpstr>
      <vt:lpstr>Species of interest</vt:lpstr>
      <vt:lpstr>Water status regulation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Paligi, Sharath Shyamappa</dc:creator>
  <cp:lastModifiedBy>Sharath Paligi</cp:lastModifiedBy>
  <cp:revision>43</cp:revision>
  <dcterms:created xsi:type="dcterms:W3CDTF">2022-11-04T09:59:20Z</dcterms:created>
  <dcterms:modified xsi:type="dcterms:W3CDTF">2024-06-16T16:48:11Z</dcterms:modified>
</cp:coreProperties>
</file>